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59" r:id="rId5"/>
    <p:sldId id="261" r:id="rId6"/>
    <p:sldId id="260" r:id="rId7"/>
    <p:sldId id="258" r:id="rId8"/>
    <p:sldId id="266"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 d="100"/>
          <a:sy n="13" d="100"/>
        </p:scale>
        <p:origin x="-1138"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1CD79B6-F4E4-4FB0-9853-70ADACE71477}" type="datetimeFigureOut">
              <a:rPr lang="en-GB" smtClean="0"/>
              <a:pPr/>
              <a:t>30/04/2020</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172ABC3-ED41-4989-B525-22594481C424}"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CD79B6-F4E4-4FB0-9853-70ADACE71477}" type="datetimeFigureOut">
              <a:rPr lang="en-GB" smtClean="0"/>
              <a:pPr/>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72ABC3-ED41-4989-B525-22594481C42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CD79B6-F4E4-4FB0-9853-70ADACE71477}" type="datetimeFigureOut">
              <a:rPr lang="en-GB" smtClean="0"/>
              <a:pPr/>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72ABC3-ED41-4989-B525-22594481C42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1CD79B6-F4E4-4FB0-9853-70ADACE71477}" type="datetimeFigureOut">
              <a:rPr lang="en-GB" smtClean="0"/>
              <a:pPr/>
              <a:t>30/04/2020</a:t>
            </a:fld>
            <a:endParaRPr lang="en-GB"/>
          </a:p>
        </p:txBody>
      </p:sp>
      <p:sp>
        <p:nvSpPr>
          <p:cNvPr id="9" name="Slide Number Placeholder 8"/>
          <p:cNvSpPr>
            <a:spLocks noGrp="1"/>
          </p:cNvSpPr>
          <p:nvPr>
            <p:ph type="sldNum" sz="quarter" idx="15"/>
          </p:nvPr>
        </p:nvSpPr>
        <p:spPr/>
        <p:txBody>
          <a:bodyPr rtlCol="0"/>
          <a:lstStyle/>
          <a:p>
            <a:fld id="{5172ABC3-ED41-4989-B525-22594481C424}"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1CD79B6-F4E4-4FB0-9853-70ADACE71477}" type="datetimeFigureOut">
              <a:rPr lang="en-GB" smtClean="0"/>
              <a:pPr/>
              <a:t>30/04/2020</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172ABC3-ED41-4989-B525-22594481C42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1CD79B6-F4E4-4FB0-9853-70ADACE71477}" type="datetimeFigureOut">
              <a:rPr lang="en-GB" smtClean="0"/>
              <a:pPr/>
              <a:t>30/04/2020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72ABC3-ED41-4989-B525-22594481C424}"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1CD79B6-F4E4-4FB0-9853-70ADACE71477}" type="datetimeFigureOut">
              <a:rPr lang="en-GB" smtClean="0"/>
              <a:pPr/>
              <a:t>30/04/2020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172ABC3-ED41-4989-B525-22594481C424}"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1CD79B6-F4E4-4FB0-9853-70ADACE71477}" type="datetimeFigureOut">
              <a:rPr lang="en-GB" smtClean="0"/>
              <a:pPr/>
              <a:t>30/04/2020</a:t>
            </a:fld>
            <a:endParaRPr lang="en-GB"/>
          </a:p>
        </p:txBody>
      </p:sp>
      <p:sp>
        <p:nvSpPr>
          <p:cNvPr id="7" name="Slide Number Placeholder 6"/>
          <p:cNvSpPr>
            <a:spLocks noGrp="1"/>
          </p:cNvSpPr>
          <p:nvPr>
            <p:ph type="sldNum" sz="quarter" idx="11"/>
          </p:nvPr>
        </p:nvSpPr>
        <p:spPr/>
        <p:txBody>
          <a:bodyPr rtlCol="0"/>
          <a:lstStyle/>
          <a:p>
            <a:fld id="{5172ABC3-ED41-4989-B525-22594481C424}"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D79B6-F4E4-4FB0-9853-70ADACE71477}" type="datetimeFigureOut">
              <a:rPr lang="en-GB" smtClean="0"/>
              <a:pPr/>
              <a:t>30/04/2020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172ABC3-ED41-4989-B525-22594481C42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1CD79B6-F4E4-4FB0-9853-70ADACE71477}" type="datetimeFigureOut">
              <a:rPr lang="en-GB" smtClean="0"/>
              <a:pPr/>
              <a:t>30/04/2020</a:t>
            </a:fld>
            <a:endParaRPr lang="en-GB"/>
          </a:p>
        </p:txBody>
      </p:sp>
      <p:sp>
        <p:nvSpPr>
          <p:cNvPr id="22" name="Slide Number Placeholder 21"/>
          <p:cNvSpPr>
            <a:spLocks noGrp="1"/>
          </p:cNvSpPr>
          <p:nvPr>
            <p:ph type="sldNum" sz="quarter" idx="15"/>
          </p:nvPr>
        </p:nvSpPr>
        <p:spPr/>
        <p:txBody>
          <a:bodyPr rtlCol="0"/>
          <a:lstStyle/>
          <a:p>
            <a:fld id="{5172ABC3-ED41-4989-B525-22594481C424}"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1CD79B6-F4E4-4FB0-9853-70ADACE71477}" type="datetimeFigureOut">
              <a:rPr lang="en-GB" smtClean="0"/>
              <a:pPr/>
              <a:t>30/04/2020</a:t>
            </a:fld>
            <a:endParaRPr lang="en-GB"/>
          </a:p>
        </p:txBody>
      </p:sp>
      <p:sp>
        <p:nvSpPr>
          <p:cNvPr id="18" name="Slide Number Placeholder 17"/>
          <p:cNvSpPr>
            <a:spLocks noGrp="1"/>
          </p:cNvSpPr>
          <p:nvPr>
            <p:ph type="sldNum" sz="quarter" idx="11"/>
          </p:nvPr>
        </p:nvSpPr>
        <p:spPr/>
        <p:txBody>
          <a:bodyPr rtlCol="0"/>
          <a:lstStyle/>
          <a:p>
            <a:fld id="{5172ABC3-ED41-4989-B525-22594481C424}"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1CD79B6-F4E4-4FB0-9853-70ADACE71477}" type="datetimeFigureOut">
              <a:rPr lang="en-GB" smtClean="0"/>
              <a:pPr/>
              <a:t>30/04/2020</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172ABC3-ED41-4989-B525-22594481C42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600" dirty="0" smtClean="0">
                <a:latin typeface="Times New Roman" pitchFamily="18" charset="0"/>
                <a:cs typeface="Times New Roman" pitchFamily="18" charset="0"/>
              </a:rPr>
              <a:t>Lecture # 01</a:t>
            </a:r>
            <a:br>
              <a:rPr lang="en-GB" sz="3600" dirty="0" smtClean="0">
                <a:latin typeface="Times New Roman" pitchFamily="18" charset="0"/>
                <a:cs typeface="Times New Roman" pitchFamily="18" charset="0"/>
              </a:rPr>
            </a:br>
            <a:r>
              <a:rPr lang="en-GB" sz="3600" dirty="0" smtClean="0">
                <a:latin typeface="Times New Roman" pitchFamily="18" charset="0"/>
                <a:cs typeface="Times New Roman" pitchFamily="18" charset="0"/>
              </a:rPr>
              <a:t>Engineering Economics</a:t>
            </a:r>
            <a:endParaRPr lang="en-GB" sz="36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itchFamily="18" charset="0"/>
                <a:cs typeface="Times New Roman" pitchFamily="18" charset="0"/>
              </a:rPr>
              <a:t>Revisit your decision</a:t>
            </a:r>
            <a:endParaRPr lang="en-GB"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just"/>
            <a:r>
              <a:rPr lang="en-GB" dirty="0" smtClean="0">
                <a:latin typeface="Times New Roman" pitchFamily="18" charset="0"/>
                <a:cs typeface="Times New Roman" pitchFamily="18" charset="0"/>
              </a:rPr>
              <a:t>Improved decision making results from and adaptive process , to the extant predictable, the initial projected outcomes of selected alternatives should be subsequently compared with actual results achieved</a:t>
            </a:r>
            <a:endParaRPr lang="en-GB"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itchFamily="18" charset="0"/>
                <a:cs typeface="Times New Roman" pitchFamily="18" charset="0"/>
              </a:rPr>
              <a:t>About Engineering Economics</a:t>
            </a:r>
            <a:endParaRPr lang="en-GB"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92500" lnSpcReduction="10000"/>
          </a:bodyPr>
          <a:lstStyle/>
          <a:p>
            <a:pPr algn="just"/>
            <a:r>
              <a:rPr lang="en-US" sz="2800" spc="-5" dirty="0">
                <a:latin typeface="Times New Roman" pitchFamily="18" charset="0"/>
                <a:cs typeface="Times New Roman" pitchFamily="18" charset="0"/>
              </a:rPr>
              <a:t>Engineering economics is defined as “A set of principles, concepts, techniques and methods by which alternatives within a project can be compared and evaluated for the best monetary return.”</a:t>
            </a:r>
          </a:p>
          <a:p>
            <a:pPr algn="just"/>
            <a:r>
              <a:rPr lang="en-GB" sz="2800" dirty="0" smtClean="0">
                <a:latin typeface="Times New Roman" pitchFamily="18" charset="0"/>
                <a:cs typeface="Times New Roman" pitchFamily="18" charset="0"/>
              </a:rPr>
              <a:t>For an engineering economics design to be successful, it must be technically sound and produce benefits. These benefits must exceed the cost associated with the design in order for the design to enhance the net value.</a:t>
            </a:r>
          </a:p>
          <a:p>
            <a:pPr algn="just"/>
            <a:r>
              <a:rPr lang="en-GB" sz="2800" dirty="0" smtClean="0">
                <a:latin typeface="Times New Roman" pitchFamily="18" charset="0"/>
                <a:cs typeface="Times New Roman" pitchFamily="18" charset="0"/>
              </a:rPr>
              <a:t>The field of engineering economy is associated with the systematic evaluation of the benefits and cost of project involving engineering design and solutions.</a:t>
            </a:r>
            <a:endParaRPr lang="en-GB"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31224" cy="1143000"/>
          </a:xfrm>
        </p:spPr>
        <p:txBody>
          <a:bodyPr/>
          <a:lstStyle/>
          <a:p>
            <a:pPr algn="ctr"/>
            <a:r>
              <a:rPr lang="en-GB" b="1" dirty="0" smtClean="0">
                <a:latin typeface="Times New Roman" pitchFamily="18" charset="0"/>
                <a:cs typeface="Times New Roman" pitchFamily="18" charset="0"/>
              </a:rPr>
              <a:t>Principles of Engineering Economics</a:t>
            </a:r>
            <a:endParaRPr lang="en-GB"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GB" dirty="0" smtClean="0">
                <a:latin typeface="Times New Roman" pitchFamily="18" charset="0"/>
                <a:cs typeface="Times New Roman" pitchFamily="18" charset="0"/>
              </a:rPr>
              <a:t>Develop the alternative</a:t>
            </a:r>
          </a:p>
          <a:p>
            <a:r>
              <a:rPr lang="en-GB" dirty="0" smtClean="0">
                <a:latin typeface="Times New Roman" pitchFamily="18" charset="0"/>
                <a:cs typeface="Times New Roman" pitchFamily="18" charset="0"/>
              </a:rPr>
              <a:t>Focus on the difference</a:t>
            </a:r>
          </a:p>
          <a:p>
            <a:r>
              <a:rPr lang="en-GB" dirty="0" smtClean="0">
                <a:latin typeface="Times New Roman" pitchFamily="18" charset="0"/>
                <a:cs typeface="Times New Roman" pitchFamily="18" charset="0"/>
              </a:rPr>
              <a:t>Use a constant view point</a:t>
            </a:r>
          </a:p>
          <a:p>
            <a:r>
              <a:rPr lang="en-GB" dirty="0" smtClean="0">
                <a:latin typeface="Times New Roman" pitchFamily="18" charset="0"/>
                <a:cs typeface="Times New Roman" pitchFamily="18" charset="0"/>
              </a:rPr>
              <a:t>Use a common unit of measure</a:t>
            </a:r>
          </a:p>
          <a:p>
            <a:r>
              <a:rPr lang="en-GB" dirty="0" smtClean="0">
                <a:latin typeface="Times New Roman" pitchFamily="18" charset="0"/>
                <a:cs typeface="Times New Roman" pitchFamily="18" charset="0"/>
              </a:rPr>
              <a:t>Consider all relevant criteria</a:t>
            </a:r>
          </a:p>
          <a:p>
            <a:r>
              <a:rPr lang="en-GB" dirty="0" smtClean="0">
                <a:latin typeface="Times New Roman" pitchFamily="18" charset="0"/>
                <a:cs typeface="Times New Roman" pitchFamily="18" charset="0"/>
              </a:rPr>
              <a:t>Make uncertainty explicit</a:t>
            </a:r>
          </a:p>
          <a:p>
            <a:r>
              <a:rPr lang="en-GB" dirty="0" smtClean="0">
                <a:latin typeface="Times New Roman" pitchFamily="18" charset="0"/>
                <a:cs typeface="Times New Roman" pitchFamily="18" charset="0"/>
              </a:rPr>
              <a:t>Revisit you decision</a:t>
            </a:r>
            <a:endParaRPr lang="en-GB"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itchFamily="18" charset="0"/>
                <a:cs typeface="Times New Roman" pitchFamily="18" charset="0"/>
              </a:rPr>
              <a:t>Develop The Alternative</a:t>
            </a:r>
            <a:endParaRPr lang="en-GB"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r>
              <a:rPr lang="en-GB" sz="2800" dirty="0" smtClean="0">
                <a:latin typeface="Times New Roman" pitchFamily="18" charset="0"/>
                <a:cs typeface="Times New Roman" pitchFamily="18" charset="0"/>
              </a:rPr>
              <a:t>A decision situation involves making a choice among two or more alternatives.</a:t>
            </a:r>
          </a:p>
          <a:p>
            <a:pPr algn="just"/>
            <a:r>
              <a:rPr lang="en-GB" sz="2800" dirty="0" smtClean="0">
                <a:latin typeface="Times New Roman" pitchFamily="18" charset="0"/>
                <a:cs typeface="Times New Roman" pitchFamily="18" charset="0"/>
              </a:rPr>
              <a:t>The choice is among alternatives. The alternatives need to be identified and then defined for subsequent analysis.</a:t>
            </a:r>
            <a:endParaRPr lang="en-GB"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itchFamily="18" charset="0"/>
                <a:cs typeface="Times New Roman" pitchFamily="18" charset="0"/>
              </a:rPr>
              <a:t>Focus On The Differences</a:t>
            </a:r>
            <a:endParaRPr lang="en-GB"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just"/>
            <a:r>
              <a:rPr lang="en-GB" dirty="0" smtClean="0">
                <a:latin typeface="Times New Roman" pitchFamily="18" charset="0"/>
                <a:cs typeface="Times New Roman" pitchFamily="18" charset="0"/>
              </a:rPr>
              <a:t>If all the perspective outcomes of the feasible alternative were exactly the same, there would be no basis or need for comparison. </a:t>
            </a:r>
          </a:p>
          <a:p>
            <a:pPr algn="just"/>
            <a:r>
              <a:rPr lang="en-GB" dirty="0" smtClean="0">
                <a:latin typeface="Times New Roman" pitchFamily="18" charset="0"/>
                <a:cs typeface="Times New Roman" pitchFamily="18" charset="0"/>
              </a:rPr>
              <a:t>Only the differences in expected future outcomes among the alternatives are relevant to their comparison and should be considered in the decision.</a:t>
            </a:r>
            <a:endParaRPr lang="en-GB"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itchFamily="18" charset="0"/>
                <a:cs typeface="Times New Roman" pitchFamily="18" charset="0"/>
              </a:rPr>
              <a:t>Use A Constant View Point</a:t>
            </a:r>
            <a:endParaRPr lang="en-GB"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7859216" cy="4873752"/>
          </a:xfrm>
        </p:spPr>
        <p:txBody>
          <a:bodyPr/>
          <a:lstStyle/>
          <a:p>
            <a:pPr algn="just"/>
            <a:r>
              <a:rPr lang="en-GB" dirty="0" smtClean="0">
                <a:latin typeface="Times New Roman" pitchFamily="18" charset="0"/>
                <a:cs typeface="Times New Roman" pitchFamily="18" charset="0"/>
              </a:rPr>
              <a:t>The prospective outcome of the alternatives, economic or other , should be consistently developed from a defined view point.</a:t>
            </a:r>
          </a:p>
          <a:p>
            <a:pPr algn="just"/>
            <a:r>
              <a:rPr lang="en-GB" dirty="0" smtClean="0">
                <a:latin typeface="Times New Roman" pitchFamily="18" charset="0"/>
                <a:cs typeface="Times New Roman" pitchFamily="18" charset="0"/>
              </a:rPr>
              <a:t>And then used in description, analysis and comparison of the alternative.</a:t>
            </a:r>
            <a:endParaRPr lang="en-GB"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itchFamily="18" charset="0"/>
                <a:cs typeface="Times New Roman" pitchFamily="18" charset="0"/>
              </a:rPr>
              <a:t>Use A Common Unit of Measure</a:t>
            </a:r>
            <a:endParaRPr lang="en-GB"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just"/>
            <a:r>
              <a:rPr lang="en-GB" dirty="0" smtClean="0">
                <a:latin typeface="Times New Roman" pitchFamily="18" charset="0"/>
                <a:cs typeface="Times New Roman" pitchFamily="18" charset="0"/>
              </a:rPr>
              <a:t>It is desirable to make as many prospective outcomes commensurable (directly comparable).</a:t>
            </a:r>
          </a:p>
          <a:p>
            <a:pPr algn="just"/>
            <a:r>
              <a:rPr lang="en-GB" dirty="0" smtClean="0">
                <a:latin typeface="Times New Roman" pitchFamily="18" charset="0"/>
                <a:cs typeface="Times New Roman" pitchFamily="18" charset="0"/>
              </a:rPr>
              <a:t>Using a common unit of measurement to enumerate as many of the prospective outcomes as possible will make easier the analysis and comparison of the alternatives.</a:t>
            </a:r>
          </a:p>
          <a:p>
            <a:pPr algn="just">
              <a:buNone/>
            </a:pPr>
            <a:endParaRPr lang="en-GB"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itchFamily="18" charset="0"/>
                <a:cs typeface="Times New Roman" pitchFamily="18" charset="0"/>
              </a:rPr>
              <a:t>Consider All Relevant Criteria</a:t>
            </a:r>
            <a:endParaRPr lang="en-GB"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just"/>
            <a:r>
              <a:rPr lang="en-GB" dirty="0" smtClean="0">
                <a:latin typeface="Times New Roman" pitchFamily="18" charset="0"/>
                <a:cs typeface="Times New Roman" pitchFamily="18" charset="0"/>
              </a:rPr>
              <a:t>Selection of a preferred alternative requires the use of a criterion or criteria. The decision process should consider both the outcomes enumerated in the monitory unit and those expressed in some other unit of measurement or made explicit in descriptive manner.</a:t>
            </a:r>
            <a:endParaRPr lang="en-GB"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itchFamily="18" charset="0"/>
                <a:cs typeface="Times New Roman" pitchFamily="18" charset="0"/>
              </a:rPr>
              <a:t>Make Uncertainty Explicit</a:t>
            </a:r>
            <a:endParaRPr lang="en-GB"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just"/>
            <a:r>
              <a:rPr lang="en-GB" dirty="0" smtClean="0">
                <a:latin typeface="Times New Roman" pitchFamily="18" charset="0"/>
                <a:cs typeface="Times New Roman" pitchFamily="18" charset="0"/>
              </a:rPr>
              <a:t>The analysis of alternatives involve projecting or estimating the future consequences associated with each of them.</a:t>
            </a:r>
          </a:p>
          <a:p>
            <a:pPr algn="just"/>
            <a:r>
              <a:rPr lang="en-GB" dirty="0" smtClean="0">
                <a:latin typeface="Times New Roman" pitchFamily="18" charset="0"/>
                <a:cs typeface="Times New Roman" pitchFamily="18" charset="0"/>
              </a:rPr>
              <a:t>Uncertainty is inherent in projecting or estimating the future outcomes of the alternatives and should be recognized in their analysis and comparison.</a:t>
            </a:r>
            <a:endParaRPr lang="en-GB"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43</TotalTime>
  <Words>428</Words>
  <Application>Microsoft Office PowerPoint</Application>
  <PresentationFormat>On-screen Show (4:3)</PresentationFormat>
  <Paragraphs>32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Lecture # 01 Engineering Economics</vt:lpstr>
      <vt:lpstr>About Engineering Economics</vt:lpstr>
      <vt:lpstr>Principles of Engineering Economics</vt:lpstr>
      <vt:lpstr>Develop The Alternative</vt:lpstr>
      <vt:lpstr>Focus On The Differences</vt:lpstr>
      <vt:lpstr>Use A Constant View Point</vt:lpstr>
      <vt:lpstr>Use A Common Unit of Measure</vt:lpstr>
      <vt:lpstr>Consider All Relevant Criteria</vt:lpstr>
      <vt:lpstr>Make Uncertainty Explicit</vt:lpstr>
      <vt:lpstr>Revisit your decision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Lec-1 Engineering Economics</dc:title>
  <dc:creator>faryal</dc:creator>
  <cp:lastModifiedBy>AJ</cp:lastModifiedBy>
  <cp:revision>5</cp:revision>
  <dcterms:created xsi:type="dcterms:W3CDTF">2020-02-15T00:51:37Z</dcterms:created>
  <dcterms:modified xsi:type="dcterms:W3CDTF">2020-04-29T19:29:55Z</dcterms:modified>
</cp:coreProperties>
</file>